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99" r:id="rId2"/>
    <p:sldId id="275" r:id="rId3"/>
    <p:sldId id="276" r:id="rId4"/>
    <p:sldId id="282" r:id="rId5"/>
    <p:sldId id="296" r:id="rId6"/>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5333"/>
            <a:ext cx="8524056" cy="5976664"/>
          </a:xfrm>
        </p:spPr>
        <p:txBody>
          <a:bodyPr/>
          <a:lstStyle/>
          <a:p>
            <a:pPr marL="0" indent="0" algn="just">
              <a:buNone/>
            </a:pPr>
            <a:r>
              <a:rPr lang="ar-IQ" sz="1800" b="1" dirty="0"/>
              <a:t>المبحث الأول : </a:t>
            </a:r>
            <a:r>
              <a:rPr lang="ar-IQ" sz="1800" b="1" dirty="0" err="1"/>
              <a:t>إقتصاد</a:t>
            </a:r>
            <a:r>
              <a:rPr lang="ar-IQ" sz="1800" b="1" dirty="0"/>
              <a:t> العمل بعض المفاهيم الأساسية </a:t>
            </a:r>
          </a:p>
          <a:p>
            <a:pPr marL="0" indent="0" algn="just">
              <a:buNone/>
            </a:pPr>
            <a:r>
              <a:rPr lang="ar-IQ" sz="1800" b="1" dirty="0"/>
              <a:t>مفهوم </a:t>
            </a:r>
            <a:r>
              <a:rPr lang="ar-IQ" sz="1800" b="1" dirty="0" err="1"/>
              <a:t>إقتصاد</a:t>
            </a:r>
            <a:r>
              <a:rPr lang="ar-IQ" sz="1800" b="1" dirty="0"/>
              <a:t> العمل : هو أحد فروع علم </a:t>
            </a:r>
            <a:r>
              <a:rPr lang="ar-IQ" sz="1800" b="1" dirty="0" err="1"/>
              <a:t>الإقتصاد</a:t>
            </a:r>
            <a:r>
              <a:rPr lang="ar-IQ" sz="1800" b="1" dirty="0"/>
              <a:t> الذي يعرف بأنه الطريقة أو الآلية التي تعكس أداء سوق العمل ونتائجه الأساسية . ويهتم اقتصاد العمل أساسًا بسلوك اصحاب الاعمال والعمال في استجاباتهم للتغيرات التي تطرأ على مستويات الاجور والاسعار , والارباح , والتغيرات غير النقدية , المتمثلة بظروف وبيئة العمل . حيث تؤثر هذه المتغيرات  ( النقدية منها وغير النقدية ) على اختيارات الفرد المهنية ودوافعه السلوكية في العمل . </a:t>
            </a:r>
          </a:p>
          <a:p>
            <a:pPr marL="0" indent="0" algn="just">
              <a:buNone/>
            </a:pPr>
            <a:r>
              <a:rPr lang="ar-IQ" sz="1800" b="1" dirty="0"/>
              <a:t>ويمكن ان ترتبط دراسة اقتصاديات العمل بمنطلقات النظرية الاقتصادية فيما يتعلق بتحليل سلوك الافراد الفعلي وتفسيره مستخدمين في ذلك اسلوب تحليل ما يسمى بالاقتصاد الواقعي وفي حالات اخرى يمكن ان ترتبط دراسة اقتصاديات العمل بتحليل الاقتصاد المعياري </a:t>
            </a:r>
          </a:p>
          <a:p>
            <a:pPr marL="0" indent="0" algn="just">
              <a:buNone/>
            </a:pPr>
            <a:r>
              <a:rPr lang="ar-IQ" sz="1800" b="1" dirty="0"/>
              <a:t>اولًا : الاقتصاد المعياري :</a:t>
            </a:r>
          </a:p>
          <a:p>
            <a:pPr marL="0" indent="0" algn="just">
              <a:buNone/>
            </a:pPr>
            <a:r>
              <a:rPr lang="ar-IQ" sz="1800" b="1" dirty="0"/>
              <a:t> هو نظرية للسلوك يفترض فيها ان الناس يستجيبون ايجابياً للمنافع وسلباً للتكاليف ويماثل الاقتصاد الواقعي في هذا الخصوص نظرية ( الثواب والعقاب ) . الثواب في النظرية الاقتصادية مكاسب ( منافع نقدية </a:t>
            </a:r>
            <a:r>
              <a:rPr lang="ar-IQ" sz="1800" b="1" dirty="0" err="1"/>
              <a:t>اوغير</a:t>
            </a:r>
            <a:r>
              <a:rPr lang="ar-IQ" sz="1800" b="1" dirty="0"/>
              <a:t> نقدية ) , اما العقوبات تمثلها الفرصة الضائعة (التكاليف ) . فمثلا يجب على الشخص الذي يرغب في ان يصبح جراحاً سعياً وراء المكاسب والوضع الاجتماعي الذي يتمتع به الجراح ان يضحى بفرصة ان يصبح محامياً, وان يكون مستعداً لتلبية النداءات الطارئة في اية ساعة . </a:t>
            </a:r>
          </a:p>
          <a:p>
            <a:pPr marL="0" indent="0" algn="just">
              <a:buNone/>
            </a:pPr>
            <a:r>
              <a:rPr lang="ar-IQ" sz="1800" b="1" dirty="0"/>
              <a:t>ومن الفروض الاساسية التي يبنى عليها الاقتصاد الواقعي هو ان الموارد نادرة و وفقاً  لهذا الفرض </a:t>
            </a:r>
            <a:r>
              <a:rPr lang="ar-IQ" sz="1800" b="1" dirty="0" err="1"/>
              <a:t>لايمتلك</a:t>
            </a:r>
            <a:r>
              <a:rPr lang="ar-IQ" sz="1800" b="1" dirty="0"/>
              <a:t> الافراد وكذلك المجتمعات الموارد اللازمة لمتابعة جميع احتياجاتهم . وعليه فالمورد الذي يخصص لتلبية مجموعة من الرغبات كان بالإمكان استخدامه في تلبية احتياجات أخرى . ويعني ذلك أن هناك تكلفة لأي قرار </a:t>
            </a:r>
            <a:r>
              <a:rPr lang="ar-IQ" sz="1800" b="1" dirty="0" err="1"/>
              <a:t>أوعمل</a:t>
            </a:r>
            <a:r>
              <a:rPr lang="ar-IQ" sz="1800" b="1" dirty="0"/>
              <a:t> فمثلاً التكلفة الحقيقية </a:t>
            </a:r>
            <a:r>
              <a:rPr lang="ar-IQ" sz="1800" b="1" dirty="0" err="1"/>
              <a:t>لأستخدام</a:t>
            </a:r>
            <a:r>
              <a:rPr lang="ar-IQ" sz="1800" b="1" dirty="0"/>
              <a:t>  عامل مؤجر بواسطة مقاول الحكومة لبناء طريق هي الفقد في الناتج الناجم عن عدم استخدام هذا العامل في بناء مطار مثلاً او في انتاج اي سلعة اخرى وعليه فان علينا دائماً ان نختار وان نحسب المكاسب والتكاليف التي تولدها هذه الاختيارات علاوة على ذلك </a:t>
            </a:r>
            <a:r>
              <a:rPr lang="ar-IQ" sz="1800" b="1" dirty="0" err="1"/>
              <a:t>فانناى</a:t>
            </a:r>
            <a:r>
              <a:rPr lang="ar-IQ" sz="1800" b="1" dirty="0"/>
              <a:t> دائماً مقيدين في اختياراتنا بالموارد المتاحة لنا . </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5693866"/>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ومن الفروض الاخرى التي يعتمدها هذا النمط من الاقتصاد هو الرشادة اي ان الافراد يتمتعون دائماً بالرشادة بمعنى ان لهم هدفاً يسعون الى تحقيقه </a:t>
            </a:r>
            <a:r>
              <a:rPr lang="ar-IQ" sz="2000" b="1" dirty="0" err="1">
                <a:solidFill>
                  <a:schemeClr val="tx2"/>
                </a:solidFill>
                <a:latin typeface="+mn-lt"/>
                <a:cs typeface="+mn-cs"/>
              </a:rPr>
              <a:t>باسلوب</a:t>
            </a:r>
            <a:r>
              <a:rPr lang="ar-IQ" sz="2000" b="1" dirty="0">
                <a:solidFill>
                  <a:schemeClr val="tx2"/>
                </a:solidFill>
                <a:latin typeface="+mn-lt"/>
                <a:cs typeface="+mn-cs"/>
              </a:rPr>
              <a:t> منسق ومعقول حيث يفترض الاقتصاديون ان الافراد يهدفون الى تعظيم المنفعة وانهم يسعون من اجل اسعاد انفسهم الى اقصى  حد ممكن (في حدود مواردهم المحدودة ) . وللمنفعة بالطبع ابعاد مادية وغير مادية  وبتطبيق مبدأ الرشادة على المنشأة الاقتصادية التي تسعى دائماً الى تعظيم ارباحها ( الذي يعد حالة خاصة من تعظيم المنفعة ) في ظل مواردها المحدودة ويكون فيه التركيز على المكسب المادي بينما تهمل العوامل الاخرى غير المادية . </a:t>
            </a:r>
          </a:p>
          <a:p>
            <a:pPr algn="just"/>
            <a:r>
              <a:rPr lang="ar-IQ" sz="2000" b="1" dirty="0">
                <a:solidFill>
                  <a:schemeClr val="tx2"/>
                </a:solidFill>
                <a:latin typeface="+mn-lt"/>
                <a:cs typeface="+mn-cs"/>
              </a:rPr>
              <a:t>ويعني فرض الرشادة </a:t>
            </a:r>
            <a:r>
              <a:rPr lang="ar-IQ" sz="2000" b="1" dirty="0" err="1">
                <a:solidFill>
                  <a:schemeClr val="tx2"/>
                </a:solidFill>
                <a:latin typeface="+mn-lt"/>
                <a:cs typeface="+mn-cs"/>
              </a:rPr>
              <a:t>اوالعقلانية</a:t>
            </a:r>
            <a:r>
              <a:rPr lang="ar-IQ" sz="2000" b="1" dirty="0">
                <a:solidFill>
                  <a:schemeClr val="tx2"/>
                </a:solidFill>
                <a:latin typeface="+mn-lt"/>
                <a:cs typeface="+mn-cs"/>
              </a:rPr>
              <a:t> ان تكون الاستجابة منسقة مع الحوافز الاقتصادية وان يتكيف السلوك ويتعدل عندما تتغير هذه الحوافز وتعتبر هاتان الخاصيتان للسلوك بمثابة اساس للتوقعات عن كيفية استجابة كل من العمال </a:t>
            </a:r>
            <a:r>
              <a:rPr lang="ar-IQ" sz="2000" b="1" dirty="0" err="1">
                <a:solidFill>
                  <a:schemeClr val="tx2"/>
                </a:solidFill>
                <a:latin typeface="+mn-lt"/>
                <a:cs typeface="+mn-cs"/>
              </a:rPr>
              <a:t>والمنشأت</a:t>
            </a:r>
            <a:r>
              <a:rPr lang="ar-IQ" sz="2000" b="1" dirty="0">
                <a:solidFill>
                  <a:schemeClr val="tx2"/>
                </a:solidFill>
                <a:latin typeface="+mn-lt"/>
                <a:cs typeface="+mn-cs"/>
              </a:rPr>
              <a:t> للحوافز المختلفة </a:t>
            </a:r>
            <a:r>
              <a:rPr lang="ar-IQ" sz="2000" b="1" dirty="0" err="1">
                <a:solidFill>
                  <a:schemeClr val="tx2"/>
                </a:solidFill>
                <a:latin typeface="+mn-lt"/>
                <a:cs typeface="+mn-cs"/>
              </a:rPr>
              <a:t>ولايمكن</a:t>
            </a:r>
            <a:r>
              <a:rPr lang="ar-IQ" sz="2000" b="1" dirty="0">
                <a:solidFill>
                  <a:schemeClr val="tx2"/>
                </a:solidFill>
                <a:latin typeface="+mn-lt"/>
                <a:cs typeface="+mn-cs"/>
              </a:rPr>
              <a:t> وبطريقة مباشرة اثبات الرشادة الا ان من المعتقد انه وحتى بالنسبة </a:t>
            </a:r>
            <a:r>
              <a:rPr lang="ar-IQ" sz="2000" b="1" dirty="0" err="1">
                <a:solidFill>
                  <a:schemeClr val="tx2"/>
                </a:solidFill>
                <a:latin typeface="+mn-lt"/>
                <a:cs typeface="+mn-cs"/>
              </a:rPr>
              <a:t>للافراد</a:t>
            </a:r>
            <a:r>
              <a:rPr lang="ar-IQ" sz="2000" b="1" dirty="0">
                <a:solidFill>
                  <a:schemeClr val="tx2"/>
                </a:solidFill>
                <a:latin typeface="+mn-lt"/>
                <a:cs typeface="+mn-cs"/>
              </a:rPr>
              <a:t> الذين يندفعون دون تفكير او الذين يتصرفون بوحي المادة فانهم يجبرون على تعديل سلوكهم بطريقة متوقعة اذا </a:t>
            </a:r>
            <a:r>
              <a:rPr lang="ar-IQ" sz="2000" b="1" dirty="0" err="1">
                <a:solidFill>
                  <a:schemeClr val="tx2"/>
                </a:solidFill>
                <a:latin typeface="+mn-lt"/>
                <a:cs typeface="+mn-cs"/>
              </a:rPr>
              <a:t>ماتغيرت</a:t>
            </a:r>
            <a:r>
              <a:rPr lang="ar-IQ" sz="2000" b="1" dirty="0">
                <a:solidFill>
                  <a:schemeClr val="tx2"/>
                </a:solidFill>
                <a:latin typeface="+mn-lt"/>
                <a:cs typeface="+mn-cs"/>
              </a:rPr>
              <a:t> كمية الموارد المتاحة لهم.</a:t>
            </a: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62726" y="20016"/>
            <a:ext cx="8532440" cy="5324535"/>
          </a:xfrm>
          <a:prstGeom prst="rect">
            <a:avLst/>
          </a:prstGeom>
          <a:noFill/>
          <a:ln w="9525">
            <a:noFill/>
            <a:miter lim="800000"/>
            <a:headEnd/>
            <a:tailEnd/>
          </a:ln>
        </p:spPr>
        <p:txBody>
          <a:bodyPr wrap="square">
            <a:spAutoFit/>
          </a:bodyPr>
          <a:lstStyle/>
          <a:p>
            <a:r>
              <a:rPr lang="ar-IQ" sz="2000" b="1" dirty="0">
                <a:solidFill>
                  <a:schemeClr val="tx2"/>
                </a:solidFill>
                <a:latin typeface="+mn-lt"/>
                <a:cs typeface="+mn-cs"/>
              </a:rPr>
              <a:t>وعلى هذا الاساس يمكن القول ان التوقعات السلوكية تعتمد مباشرة على الفروض الاساسية للرشادة والندرة فعلى العمال ان يختاروا باستمرار بين البحث عن وظيفة اخرى او قبول العمل لساعات اضافية او السعي للترقية او الانتقال لمنطقة اخرى </a:t>
            </a:r>
            <a:r>
              <a:rPr lang="ar-IQ" sz="2000" b="1" dirty="0" err="1">
                <a:solidFill>
                  <a:schemeClr val="tx2"/>
                </a:solidFill>
                <a:latin typeface="+mn-lt"/>
                <a:cs typeface="+mn-cs"/>
              </a:rPr>
              <a:t>اوتلقي</a:t>
            </a:r>
            <a:r>
              <a:rPr lang="ar-IQ" sz="2000" b="1" dirty="0">
                <a:solidFill>
                  <a:schemeClr val="tx2"/>
                </a:solidFill>
                <a:latin typeface="+mn-lt"/>
                <a:cs typeface="+mn-cs"/>
              </a:rPr>
              <a:t> المزيد من التعليم كما ان على صاحب العمل ان يختار مستوى الانتاج وتوليفة الآلات واليد العاملة التي يستخدمها في الانتاج وعادة ما يفترض الاقتصاديون ان العمال واصحاب الاعمال يقومون بالاختيارات هذه مسترشدين برغباتهم في تعظيم المنفعة او الربح وانهم يوازنون بين التكاليف والمنافع الخاصة بالقرارات المختلفة بأسلوب ملائم ودقيق .</a:t>
            </a:r>
          </a:p>
          <a:p>
            <a:r>
              <a:rPr lang="ar-IQ" sz="2000" b="1" dirty="0">
                <a:solidFill>
                  <a:schemeClr val="tx2"/>
                </a:solidFill>
                <a:latin typeface="+mn-lt"/>
                <a:cs typeface="+mn-cs"/>
              </a:rPr>
              <a:t>ولفهم هذه الفروض والتوقعات الخاصة بالنماذج الاقتصادية دعنا نأخذ مثالاً ملموساً , لنفرض اننا بدأنا زاعمين ان العمال وفي ظل ندرة الموارد سوف يفضلون الوظائف ذات الاجر المرتفع عن الوظائف ذات الاجر المنخفض , إذا كانت المواصفات الوظيفية واحدة في جميع الحالات . وعليه تفرض عليهم منافعهم الخاصة ترك الوظائف ذات الأجر المنخفض وقبول الوظائف ذات الأجر الأعلى التي تتفق ومؤهلاتهم اذا ما توقعوا تحسناً كافياً من ذلك . هذا المبدأ لا يعني ان العمال يهتمون فقط بالأجور او ان احتمال تركهم لوظائفهم الحالية .</a:t>
            </a:r>
            <a:endParaRPr lang="ar-IQ" sz="20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4985980"/>
          </a:xfrm>
          <a:prstGeom prst="rect">
            <a:avLst/>
          </a:prstGeom>
        </p:spPr>
        <p:txBody>
          <a:bodyPr wrap="square">
            <a:spAutoFit/>
          </a:bodyPr>
          <a:lstStyle/>
          <a:p>
            <a:r>
              <a:rPr lang="ar-IQ" b="1" dirty="0">
                <a:solidFill>
                  <a:schemeClr val="tx2"/>
                </a:solidFill>
                <a:latin typeface="+mn-lt"/>
                <a:cs typeface="+mn-cs"/>
              </a:rPr>
              <a:t>ثانياً : العمل ومكوناته الرئيسية :</a:t>
            </a:r>
          </a:p>
          <a:p>
            <a:r>
              <a:rPr lang="ar-IQ" b="1" dirty="0">
                <a:solidFill>
                  <a:schemeClr val="tx2"/>
                </a:solidFill>
                <a:latin typeface="+mn-lt"/>
                <a:cs typeface="+mn-cs"/>
              </a:rPr>
              <a:t>	يعرف العمل بأنه النشاط الانساني الشاق الملزم الذي يقدم من قبل الفرد خلال فترة زمنية معينة . ويعد العمل المصدر الأساسي </a:t>
            </a:r>
            <a:r>
              <a:rPr lang="ar-IQ" b="1" dirty="0" err="1">
                <a:solidFill>
                  <a:schemeClr val="tx2"/>
                </a:solidFill>
                <a:latin typeface="+mn-lt"/>
                <a:cs typeface="+mn-cs"/>
              </a:rPr>
              <a:t>لأنتاجية</a:t>
            </a:r>
            <a:r>
              <a:rPr lang="ar-IQ" b="1" dirty="0">
                <a:solidFill>
                  <a:schemeClr val="tx2"/>
                </a:solidFill>
                <a:latin typeface="+mn-lt"/>
                <a:cs typeface="+mn-cs"/>
              </a:rPr>
              <a:t> المجتمع وتطويره واعتبره الاقتصادي آدم </a:t>
            </a:r>
            <a:r>
              <a:rPr lang="ar-IQ" b="1" dirty="0" err="1">
                <a:solidFill>
                  <a:schemeClr val="tx2"/>
                </a:solidFill>
                <a:latin typeface="+mn-lt"/>
                <a:cs typeface="+mn-cs"/>
              </a:rPr>
              <a:t>سمث</a:t>
            </a:r>
            <a:r>
              <a:rPr lang="ar-IQ" b="1" dirty="0">
                <a:solidFill>
                  <a:schemeClr val="tx2"/>
                </a:solidFill>
                <a:latin typeface="+mn-lt"/>
                <a:cs typeface="+mn-cs"/>
              </a:rPr>
              <a:t> </a:t>
            </a:r>
            <a:r>
              <a:rPr lang="ar-IQ" b="1" dirty="0" err="1">
                <a:solidFill>
                  <a:schemeClr val="tx2"/>
                </a:solidFill>
                <a:latin typeface="+mn-lt"/>
                <a:cs typeface="+mn-cs"/>
              </a:rPr>
              <a:t>ودايفيد</a:t>
            </a:r>
            <a:r>
              <a:rPr lang="ar-IQ" b="1" dirty="0">
                <a:solidFill>
                  <a:schemeClr val="tx2"/>
                </a:solidFill>
                <a:latin typeface="+mn-lt"/>
                <a:cs typeface="+mn-cs"/>
              </a:rPr>
              <a:t> هيوم هو أساس ثروة الأمم وخلق كل ما هو ضروري لحياة الأمة ورفاهيتها .</a:t>
            </a:r>
          </a:p>
          <a:p>
            <a:r>
              <a:rPr lang="ar-IQ" b="1" dirty="0">
                <a:solidFill>
                  <a:schemeClr val="tx2"/>
                </a:solidFill>
                <a:latin typeface="+mn-lt"/>
                <a:cs typeface="+mn-cs"/>
              </a:rPr>
              <a:t>وعليه يمكن أن نبين من هذا التعريف خصائص العمل بالآتي :</a:t>
            </a:r>
          </a:p>
          <a:p>
            <a:r>
              <a:rPr lang="ar-IQ" b="1" dirty="0">
                <a:solidFill>
                  <a:schemeClr val="tx2"/>
                </a:solidFill>
                <a:latin typeface="+mn-lt"/>
                <a:cs typeface="+mn-cs"/>
              </a:rPr>
              <a:t>1- العمل نشاط إنساني أي امتداد لشخص الإنسان ولا يمكن فصله عنه .</a:t>
            </a:r>
          </a:p>
          <a:p>
            <a:r>
              <a:rPr lang="ar-IQ" b="1" dirty="0">
                <a:solidFill>
                  <a:schemeClr val="tx2"/>
                </a:solidFill>
                <a:latin typeface="+mn-lt"/>
                <a:cs typeface="+mn-cs"/>
              </a:rPr>
              <a:t>2- العمل نشاط شاق , أي أنه نشاط مرهق يوظف الإنسان من خلاله كل طاقاته العضلية والذهنية بغية تحقيق الإنتاج .</a:t>
            </a:r>
          </a:p>
          <a:p>
            <a:r>
              <a:rPr lang="ar-IQ" b="1" dirty="0">
                <a:solidFill>
                  <a:schemeClr val="tx2"/>
                </a:solidFill>
                <a:latin typeface="+mn-lt"/>
                <a:cs typeface="+mn-cs"/>
              </a:rPr>
              <a:t>3- العمل ملزم والمقصود هنا ليس </a:t>
            </a:r>
            <a:r>
              <a:rPr lang="ar-IQ" b="1" dirty="0" err="1">
                <a:solidFill>
                  <a:schemeClr val="tx2"/>
                </a:solidFill>
                <a:latin typeface="+mn-lt"/>
                <a:cs typeface="+mn-cs"/>
              </a:rPr>
              <a:t>الإلتزام</a:t>
            </a:r>
            <a:r>
              <a:rPr lang="ar-IQ" b="1" dirty="0">
                <a:solidFill>
                  <a:schemeClr val="tx2"/>
                </a:solidFill>
                <a:latin typeface="+mn-lt"/>
                <a:cs typeface="+mn-cs"/>
              </a:rPr>
              <a:t> القانوني إذ ان العمل هو نتيجة </a:t>
            </a:r>
            <a:r>
              <a:rPr lang="ar-IQ" b="1" dirty="0" err="1">
                <a:solidFill>
                  <a:schemeClr val="tx2"/>
                </a:solidFill>
                <a:latin typeface="+mn-lt"/>
                <a:cs typeface="+mn-cs"/>
              </a:rPr>
              <a:t>إلتزام</a:t>
            </a:r>
            <a:r>
              <a:rPr lang="ar-IQ" b="1" dirty="0">
                <a:solidFill>
                  <a:schemeClr val="tx2"/>
                </a:solidFill>
                <a:latin typeface="+mn-lt"/>
                <a:cs typeface="+mn-cs"/>
              </a:rPr>
              <a:t> الإنسان بعمل ما لغرض إشباع حاجاته والحصول على دخل سواء كان أجيراً أو حرفياً .</a:t>
            </a:r>
          </a:p>
          <a:p>
            <a:r>
              <a:rPr lang="ar-IQ" b="1" dirty="0">
                <a:solidFill>
                  <a:schemeClr val="tx2"/>
                </a:solidFill>
                <a:latin typeface="+mn-lt"/>
                <a:cs typeface="+mn-cs"/>
              </a:rPr>
              <a:t>4- العمل هو مصدر إنتاجية المجتمع , وقد ميز رواد الفكر </a:t>
            </a:r>
            <a:r>
              <a:rPr lang="ar-IQ" b="1" dirty="0" err="1">
                <a:solidFill>
                  <a:schemeClr val="tx2"/>
                </a:solidFill>
                <a:latin typeface="+mn-lt"/>
                <a:cs typeface="+mn-cs"/>
              </a:rPr>
              <a:t>الإقتصادي</a:t>
            </a:r>
            <a:r>
              <a:rPr lang="ar-IQ" b="1" dirty="0">
                <a:solidFill>
                  <a:schemeClr val="tx2"/>
                </a:solidFill>
                <a:latin typeface="+mn-lt"/>
                <a:cs typeface="+mn-cs"/>
              </a:rPr>
              <a:t> في هذا المجال بين العمل المنتج والعمل غير المنتج .</a:t>
            </a:r>
          </a:p>
          <a:p>
            <a:endParaRPr lang="ar-IQ" b="1"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 </a:t>
            </a:r>
            <a:r>
              <a:rPr lang="ar-IQ" sz="2000" b="1" dirty="0"/>
              <a:t>وتقع نظرية القيمة في موقع مركزي في النظرية الكلاسيكية ,  حيث تميزت بخاصيتين اساسيتين أن كلاهما نتجتا من مساهمات آدم سميث مؤسس المدرسة الكلاسيكية في بحثه عن مصدر ثروة الامم . </a:t>
            </a:r>
          </a:p>
          <a:p>
            <a:pPr marL="0" indent="0" algn="just">
              <a:buNone/>
            </a:pPr>
            <a:r>
              <a:rPr lang="ar-IQ" sz="2000" b="1" dirty="0"/>
              <a:t>الاولى : تحول مصدر الثروة من التجارة الخارجية كما قال التجاريون وكذلك من قطاع الانتاج الزراعي الضيق كما اراد </a:t>
            </a:r>
            <a:r>
              <a:rPr lang="ar-IQ" sz="2000" b="1" dirty="0" err="1"/>
              <a:t>الفيزيوقراطيون</a:t>
            </a:r>
            <a:r>
              <a:rPr lang="ar-IQ" sz="2000" b="1" dirty="0"/>
              <a:t>  الى كامل الانتاج في الاقتصاد الداخلي . </a:t>
            </a:r>
          </a:p>
          <a:p>
            <a:pPr marL="0" indent="0" algn="just">
              <a:buNone/>
            </a:pPr>
            <a:r>
              <a:rPr lang="ar-IQ" sz="2000" b="1" dirty="0"/>
              <a:t>الثاني : جعل العمل البشري هو المصدر الاساسي للقيمة وذلك في اطار نظرية العمل , وبهذا الصدد يقول آدم سميث ان العمل هو المصدر الرئيسي الذي يزود الامة بالضرورات والتسهيلات اللازمة للاستهلاك وادامة حياة الافراد –وهكذا رفعت قيمة العمل الانساني الى الدرجة العليا الذي تستحقه . </a:t>
            </a:r>
          </a:p>
          <a:p>
            <a:pPr marL="0" indent="0" algn="just">
              <a:buNone/>
            </a:pPr>
            <a:r>
              <a:rPr lang="ar-IQ" sz="2000" b="1" dirty="0"/>
              <a:t>ثم جاء بعد ذلك </a:t>
            </a:r>
            <a:r>
              <a:rPr lang="ar-IQ" sz="2000" b="1" dirty="0" err="1"/>
              <a:t>الحديون</a:t>
            </a:r>
            <a:r>
              <a:rPr lang="ar-IQ" sz="2000" b="1" dirty="0"/>
              <a:t> في نظريتهم المعروفة بالنظرية الحدية التي انطلقت من الفكرة المركزية التي تدور حول حاجة المستهلك ورغباته وفي أطار هذه النظرية تأتي المنطلقات التالية : </a:t>
            </a:r>
          </a:p>
          <a:p>
            <a:pPr marL="0" indent="0" algn="just">
              <a:buNone/>
            </a:pPr>
            <a:r>
              <a:rPr lang="ar-IQ" sz="2000" b="1" dirty="0"/>
              <a:t>- ان المنفعة التي يحصل عليها المستهلك من السلع هي مصدر القيمة . </a:t>
            </a:r>
          </a:p>
          <a:p>
            <a:pPr marL="0" indent="0" algn="just">
              <a:buNone/>
            </a:pPr>
            <a:r>
              <a:rPr lang="ar-IQ" sz="2000" b="1" dirty="0"/>
              <a:t>- ان حاجة المستهلك تجد تعبيرها في القيمة الحدية . </a:t>
            </a:r>
          </a:p>
          <a:p>
            <a:pPr marL="0" indent="0" algn="just">
              <a:buNone/>
            </a:pPr>
            <a:r>
              <a:rPr lang="ar-IQ" sz="2000" b="1" dirty="0"/>
              <a:t>- وان هذه القيمة الحدية هي التي تقرر الطلب . </a:t>
            </a:r>
          </a:p>
          <a:p>
            <a:pPr marL="0" indent="0" algn="just">
              <a:buNone/>
            </a:pPr>
            <a:r>
              <a:rPr lang="ar-IQ" sz="2000" b="1" dirty="0"/>
              <a:t>- ثم ان الطلب هو الذي يقرر السعر . </a:t>
            </a:r>
          </a:p>
          <a:p>
            <a:pPr marL="0" indent="0" algn="just">
              <a:buNone/>
            </a:pPr>
            <a:r>
              <a:rPr lang="ar-IQ" sz="2000" b="1" dirty="0"/>
              <a:t>أما المضامين الاساسية التي نتجت عن هذه النظرية هي : </a:t>
            </a:r>
          </a:p>
          <a:p>
            <a:pPr marL="0" indent="0" algn="just">
              <a:buNone/>
            </a:pPr>
            <a:r>
              <a:rPr lang="ar-IQ" sz="2000" b="1" dirty="0"/>
              <a:t>1- انها احدثت تحولا  جذرياً في قاعدة تقرير القيمة حيث ابعدت التكاليف وبالتالي العرض من موقع القرار واحلت المنفعة وبالتالي الطلب محلها , بعبارة اخرى ان قيمة التبادل استبدلت بقيمة الاستعمال . </a:t>
            </a:r>
          </a:p>
          <a:p>
            <a:pPr marL="0" indent="0" algn="just">
              <a:buNone/>
            </a:pPr>
            <a:r>
              <a:rPr lang="ar-IQ" sz="2000" b="1" dirty="0"/>
              <a:t>2- وقد ادى هذا بدوره الى احداث تحول نوعي في نظرية القيمة ذاتها , حيث نقلت العوامل المقررة للسعر من واقع المجتمع وظروف الإنتاج فيه إلى مستوى الفرد ورغباته .</a:t>
            </a:r>
          </a:p>
          <a:p>
            <a:pPr marL="0" indent="0" algn="just">
              <a:buNone/>
            </a:pPr>
            <a:r>
              <a:rPr lang="ar-IQ" sz="2000" b="1" dirty="0"/>
              <a:t>3- ثم إن هذه النقلة النوعية أسبغت على النظرية الحدية الصفة الذاتية لأنها أضحت متركزة على الفرد وحالته النفسية بغض النظر عن ظروف بيئته والمجتمع الذي يعيش فيه .</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1228</TotalTime>
  <Words>935</Words>
  <Application>Microsoft Office PowerPoint</Application>
  <PresentationFormat>عرض على الشاشة (3:4)‏</PresentationFormat>
  <Paragraphs>42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158</cp:revision>
  <dcterms:created xsi:type="dcterms:W3CDTF">2013-04-17T19:57:04Z</dcterms:created>
  <dcterms:modified xsi:type="dcterms:W3CDTF">2018-12-26T03:41:57Z</dcterms:modified>
</cp:coreProperties>
</file>